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theme/theme6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  <p:sldMasterId id="2147483682" r:id="rId5"/>
    <p:sldMasterId id="2147483684" r:id="rId6"/>
    <p:sldMasterId id="2147483685" r:id="rId7"/>
    <p:sldMasterId id="2147483686" r:id="rId8"/>
    <p:sldMasterId id="2147483687" r:id="rId9"/>
    <p:sldMasterId id="2147483688" r:id="rId10"/>
  </p:sldMasterIdLst>
  <p:notesMasterIdLst>
    <p:notesMasterId r:id="rId17"/>
  </p:notesMasterIdLst>
  <p:handoutMasterIdLst>
    <p:handoutMasterId r:id="rId18"/>
  </p:handoutMasterIdLst>
  <p:sldIdLst>
    <p:sldId id="427" r:id="rId11"/>
    <p:sldId id="549" r:id="rId12"/>
    <p:sldId id="545" r:id="rId13"/>
    <p:sldId id="551" r:id="rId14"/>
    <p:sldId id="548" r:id="rId15"/>
    <p:sldId id="552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tandaardsectie" id="{24162D87-BB75-410B-8408-7516144E7B09}">
          <p14:sldIdLst>
            <p14:sldId id="427"/>
            <p14:sldId id="549"/>
            <p14:sldId id="545"/>
            <p14:sldId id="551"/>
            <p14:sldId id="548"/>
            <p14:sldId id="5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8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82C6"/>
    <a:srgbClr val="00ACD4"/>
    <a:srgbClr val="005281"/>
    <a:srgbClr val="0F87C9"/>
    <a:srgbClr val="C5E9F4"/>
    <a:srgbClr val="1EA8DC"/>
    <a:srgbClr val="454A4D"/>
    <a:srgbClr val="880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4" autoAdjust="0"/>
    <p:restoredTop sz="91030" autoAdjust="0"/>
  </p:normalViewPr>
  <p:slideViewPr>
    <p:cSldViewPr snapToGrid="0">
      <p:cViewPr varScale="1">
        <p:scale>
          <a:sx n="80" d="100"/>
          <a:sy n="80" d="100"/>
        </p:scale>
        <p:origin x="1570" y="53"/>
      </p:cViewPr>
      <p:guideLst>
        <p:guide orient="horz" pos="36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6"/>
    </p:cViewPr>
  </p:sorterViewPr>
  <p:notesViewPr>
    <p:cSldViewPr snapToGrid="0">
      <p:cViewPr varScale="1">
        <p:scale>
          <a:sx n="70" d="100"/>
          <a:sy n="70" d="100"/>
        </p:scale>
        <p:origin x="-2766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DBFAEF6-5060-4BF8-B5B3-C093E9D635E9}" type="datetimeFigureOut">
              <a:rPr lang="en-US"/>
              <a:pPr>
                <a:defRPr/>
              </a:pPr>
              <a:t>4/17/2020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B0412D-1403-497C-8790-B7195157175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6288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CEFF6-B131-9542-956D-F568A6B327CF}" type="datetimeFigureOut">
              <a:rPr lang="nl-NL" smtClean="0"/>
              <a:pPr/>
              <a:t>17-4-2020</a:t>
            </a:fld>
            <a:endParaRPr lang="en-US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96921-848C-634E-A2BA-401645F901E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068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96921-848C-634E-A2BA-401645F901E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43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96921-848C-634E-A2BA-401645F901E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2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404F-CF59-4515-B7BF-89AB0E3055CA}" type="datetimeFigureOut">
              <a:rPr lang="nl-BE" smtClean="0"/>
              <a:pPr/>
              <a:t>17-04-2020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SAMPLE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942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411760" y="149101"/>
            <a:ext cx="6103590" cy="615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692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3261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7504" y="6356349"/>
            <a:ext cx="1152128" cy="365125"/>
          </a:xfrm>
          <a:prstGeom prst="rect">
            <a:avLst/>
          </a:prstGeom>
          <a:solidFill>
            <a:srgbClr val="0F87C9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300404F-CF59-4515-B7BF-89AB0E3055CA}" type="datetimeFigureOut">
              <a:rPr lang="nl-BE" smtClean="0"/>
              <a:pPr/>
              <a:t>17-04-2020</a:t>
            </a:fld>
            <a:endParaRPr lang="nl-BE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3200638"/>
            <a:ext cx="3086100" cy="4859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F87C9"/>
                </a:solidFill>
              </a:defRPr>
            </a:lvl1pPr>
          </a:lstStyle>
          <a:p>
            <a:r>
              <a:rPr lang="nl-BE" dirty="0"/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206835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923928" y="1628800"/>
            <a:ext cx="4447406" cy="121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9471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411760" y="149101"/>
            <a:ext cx="6103590" cy="615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692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8551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9AC104D-B85C-48C9-AC3F-2D61DB042708}" type="datetimeFigureOut">
              <a:rPr lang="nl-BE" smtClean="0"/>
              <a:pPr/>
              <a:t>17-04-2020</a:t>
            </a:fld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F18723AB-2E95-466D-AA2D-3F70A83B478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04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7504" y="6356349"/>
            <a:ext cx="1063030" cy="365125"/>
          </a:xfrm>
          <a:prstGeom prst="rect">
            <a:avLst/>
          </a:prstGeom>
          <a:solidFill>
            <a:srgbClr val="0F87C9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300404F-CF59-4515-B7BF-89AB0E3055CA}" type="datetimeFigureOut">
              <a:rPr lang="nl-BE" smtClean="0"/>
              <a:pPr/>
              <a:t>17-04-2020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340610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6893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7504" y="6356349"/>
            <a:ext cx="1152128" cy="365125"/>
          </a:xfrm>
          <a:prstGeom prst="rect">
            <a:avLst/>
          </a:prstGeom>
          <a:solidFill>
            <a:srgbClr val="0F87C9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300404F-CF59-4515-B7BF-89AB0E3055CA}" type="datetimeFigureOut">
              <a:rPr lang="nl-BE" smtClean="0"/>
              <a:pPr/>
              <a:t>17-04-2020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3200638"/>
            <a:ext cx="3086100" cy="4859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F87C9"/>
                </a:solidFill>
              </a:defRPr>
            </a:lvl1pPr>
          </a:lstStyle>
          <a:p>
            <a:r>
              <a:rPr lang="nl-BE" dirty="0"/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177190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7504" y="6356349"/>
            <a:ext cx="1063030" cy="365125"/>
          </a:xfrm>
          <a:prstGeom prst="rect">
            <a:avLst/>
          </a:prstGeom>
          <a:solidFill>
            <a:srgbClr val="0F87C9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300404F-CF59-4515-B7BF-89AB0E3055CA}" type="datetimeFigureOut">
              <a:rPr lang="nl-BE" smtClean="0"/>
              <a:pPr/>
              <a:t>17-04-2020</a:t>
            </a:fld>
            <a:endParaRPr lang="nl-BE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51630621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" y="1"/>
            <a:ext cx="9143999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9805" y="256490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184326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F87C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411760" y="149101"/>
            <a:ext cx="6103590" cy="615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484784"/>
            <a:ext cx="7886700" cy="4692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8242486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F87C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923928" y="1628800"/>
            <a:ext cx="4447406" cy="121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9607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F87C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jdelijke aanduiding voor titel 1"/>
          <p:cNvSpPr>
            <a:spLocks noGrp="1"/>
          </p:cNvSpPr>
          <p:nvPr>
            <p:ph type="title"/>
          </p:nvPr>
        </p:nvSpPr>
        <p:spPr>
          <a:xfrm>
            <a:off x="2411760" y="149101"/>
            <a:ext cx="6103590" cy="615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484784"/>
            <a:ext cx="7886700" cy="4692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3225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0F87C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4135030" y="2018201"/>
            <a:ext cx="5008970" cy="2998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F87C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nl-BE" sz="3200" b="1" dirty="0">
                <a:solidFill>
                  <a:schemeClr val="tx1"/>
                </a:solidFill>
              </a:rPr>
              <a:t>Ongelijke verdeling (1)</a:t>
            </a:r>
          </a:p>
          <a:p>
            <a:pPr algn="ctr" fontAlgn="auto">
              <a:spcAft>
                <a:spcPts val="0"/>
              </a:spcAft>
            </a:pPr>
            <a:r>
              <a:rPr lang="nl-BE" sz="3200" b="1" dirty="0">
                <a:solidFill>
                  <a:schemeClr val="tx1"/>
                </a:solidFill>
              </a:rPr>
              <a:t>Som en verschil van de delen zijn gegeven</a:t>
            </a:r>
          </a:p>
          <a:p>
            <a:pPr algn="ctr" fontAlgn="auto">
              <a:spcAft>
                <a:spcPts val="0"/>
              </a:spcAft>
            </a:pPr>
            <a:endParaRPr lang="nl-BE" sz="3200" b="1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</a:pPr>
            <a:r>
              <a:rPr lang="nl-BE" sz="3200" b="1" dirty="0">
                <a:solidFill>
                  <a:schemeClr val="tx1"/>
                </a:solidFill>
              </a:rPr>
              <a:t>Blok 6 – les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AD76CB-C430-4AF8-80AD-D4166E831A8F}"/>
              </a:ext>
            </a:extLst>
          </p:cNvPr>
          <p:cNvSpPr txBox="1"/>
          <p:nvPr/>
        </p:nvSpPr>
        <p:spPr>
          <a:xfrm>
            <a:off x="744467" y="5664425"/>
            <a:ext cx="212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6</a:t>
            </a:r>
            <a:r>
              <a:rPr lang="nl-BE" b="1" baseline="30000" dirty="0"/>
              <a:t>e</a:t>
            </a:r>
            <a:r>
              <a:rPr lang="nl-BE" b="1" dirty="0"/>
              <a:t> leerjaar</a:t>
            </a:r>
          </a:p>
        </p:txBody>
      </p:sp>
    </p:spTree>
    <p:extLst>
      <p:ext uri="{BB962C8B-B14F-4D97-AF65-F5344CB8AC3E}">
        <p14:creationId xmlns:p14="http://schemas.microsoft.com/office/powerpoint/2010/main" val="1626777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Voorbeeld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953512" y="1197864"/>
            <a:ext cx="59161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De gsm van Minne en de gsm van Marthe kosten samen </a:t>
            </a:r>
          </a:p>
          <a:p>
            <a:r>
              <a:rPr lang="nl-BE" sz="3200" dirty="0"/>
              <a:t>€ 150.</a:t>
            </a:r>
          </a:p>
          <a:p>
            <a:endParaRPr lang="nl-BE" sz="3200" dirty="0"/>
          </a:p>
          <a:p>
            <a:r>
              <a:rPr lang="nl-BE" sz="3200" dirty="0"/>
              <a:t>De gsm van Minne kost € 4 meer dan die van Marthe.</a:t>
            </a:r>
          </a:p>
          <a:p>
            <a:endParaRPr lang="nl-BE" sz="3200" dirty="0"/>
          </a:p>
          <a:p>
            <a:r>
              <a:rPr lang="nl-BE" sz="3200" dirty="0"/>
              <a:t>Hoeveel kost de gsm van Minne en hoeveel kost die van Marthe?</a:t>
            </a:r>
          </a:p>
        </p:txBody>
      </p:sp>
      <p:pic>
        <p:nvPicPr>
          <p:cNvPr id="1026" name="Picture 2" descr="\\mecfs01.infinitas.local\Group\DOORGEEF\P&amp;P\Projectbegeleiding\0_PROJECTEN\Wiskanjers\Wiskanjers 6\OPPLKITDWKA6_23405_0\Lespresentaties\Beeld\Blok 6\Illustraties\REK6_BLOK6_LES6_PPT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03" y="1543050"/>
            <a:ext cx="1819397" cy="2588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kstvak 85"/>
          <p:cNvSpPr txBox="1"/>
          <p:nvPr/>
        </p:nvSpPr>
        <p:spPr>
          <a:xfrm>
            <a:off x="2688336" y="274320"/>
            <a:ext cx="448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>
                <a:solidFill>
                  <a:srgbClr val="0B82C6"/>
                </a:solidFill>
              </a:rPr>
              <a:t>Wat weten we al?</a:t>
            </a:r>
          </a:p>
        </p:txBody>
      </p:sp>
      <p:sp>
        <p:nvSpPr>
          <p:cNvPr id="87" name="Tekstvak 86"/>
          <p:cNvSpPr txBox="1"/>
          <p:nvPr/>
        </p:nvSpPr>
        <p:spPr>
          <a:xfrm>
            <a:off x="640080" y="1152144"/>
            <a:ext cx="8193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/>
              <a:t>Hoeveel kosten de gsm’s samen?</a:t>
            </a:r>
          </a:p>
        </p:txBody>
      </p:sp>
      <p:sp>
        <p:nvSpPr>
          <p:cNvPr id="88" name="Tekstvak 87"/>
          <p:cNvSpPr txBox="1"/>
          <p:nvPr/>
        </p:nvSpPr>
        <p:spPr>
          <a:xfrm>
            <a:off x="640080" y="2496312"/>
            <a:ext cx="8193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/>
              <a:t>Welke gsm is het goedkoopste?</a:t>
            </a:r>
          </a:p>
        </p:txBody>
      </p:sp>
      <p:sp>
        <p:nvSpPr>
          <p:cNvPr id="89" name="Tekstvak 88"/>
          <p:cNvSpPr txBox="1"/>
          <p:nvPr/>
        </p:nvSpPr>
        <p:spPr>
          <a:xfrm>
            <a:off x="2029968" y="1837944"/>
            <a:ext cx="219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70C0"/>
                </a:solidFill>
              </a:rPr>
              <a:t>150 euro</a:t>
            </a:r>
          </a:p>
        </p:txBody>
      </p:sp>
      <p:sp>
        <p:nvSpPr>
          <p:cNvPr id="90" name="Tekstvak 89"/>
          <p:cNvSpPr txBox="1"/>
          <p:nvPr/>
        </p:nvSpPr>
        <p:spPr>
          <a:xfrm>
            <a:off x="2071116" y="3118104"/>
            <a:ext cx="500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70C0"/>
                </a:solidFill>
              </a:rPr>
              <a:t>de gsm van Marthe</a:t>
            </a:r>
          </a:p>
        </p:txBody>
      </p:sp>
      <p:sp>
        <p:nvSpPr>
          <p:cNvPr id="91" name="Tekstvak 90"/>
          <p:cNvSpPr txBox="1"/>
          <p:nvPr/>
        </p:nvSpPr>
        <p:spPr>
          <a:xfrm>
            <a:off x="640080" y="3840480"/>
            <a:ext cx="710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/>
              <a:t>Welke gsm is het duurste?</a:t>
            </a:r>
          </a:p>
        </p:txBody>
      </p:sp>
      <p:sp>
        <p:nvSpPr>
          <p:cNvPr id="92" name="Tekstvak 91"/>
          <p:cNvSpPr txBox="1"/>
          <p:nvPr/>
        </p:nvSpPr>
        <p:spPr>
          <a:xfrm>
            <a:off x="2071116" y="4562856"/>
            <a:ext cx="500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70C0"/>
                </a:solidFill>
              </a:rPr>
              <a:t>de gsm van Minne</a:t>
            </a:r>
          </a:p>
        </p:txBody>
      </p:sp>
      <p:sp>
        <p:nvSpPr>
          <p:cNvPr id="93" name="Tekstvak 92"/>
          <p:cNvSpPr txBox="1"/>
          <p:nvPr/>
        </p:nvSpPr>
        <p:spPr>
          <a:xfrm>
            <a:off x="1728216" y="5330952"/>
            <a:ext cx="710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/>
              <a:t>Hoeveel is het verschil? </a:t>
            </a:r>
          </a:p>
        </p:txBody>
      </p:sp>
      <p:sp>
        <p:nvSpPr>
          <p:cNvPr id="94" name="Tekstvak 93"/>
          <p:cNvSpPr txBox="1"/>
          <p:nvPr/>
        </p:nvSpPr>
        <p:spPr>
          <a:xfrm>
            <a:off x="2167128" y="6028944"/>
            <a:ext cx="500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70C0"/>
                </a:solidFill>
              </a:rPr>
              <a:t>4 euro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8C04E8-5541-4263-8A51-C6933EC4D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233" y="0"/>
            <a:ext cx="2528767" cy="221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0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86"/>
          <p:cNvSpPr txBox="1"/>
          <p:nvPr/>
        </p:nvSpPr>
        <p:spPr>
          <a:xfrm>
            <a:off x="2385759" y="294093"/>
            <a:ext cx="514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0B82C6"/>
                </a:solidFill>
              </a:rPr>
              <a:t>We lossen het vraagstuk op.</a:t>
            </a:r>
          </a:p>
        </p:txBody>
      </p:sp>
      <p:sp>
        <p:nvSpPr>
          <p:cNvPr id="6" name="Left Brace 5"/>
          <p:cNvSpPr/>
          <p:nvPr/>
        </p:nvSpPr>
        <p:spPr>
          <a:xfrm>
            <a:off x="1911926" y="2860428"/>
            <a:ext cx="180975" cy="733425"/>
          </a:xfrm>
          <a:prstGeom prst="leftBrace">
            <a:avLst/>
          </a:prstGeom>
          <a:noFill/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hoek 1"/>
          <p:cNvSpPr/>
          <p:nvPr/>
        </p:nvSpPr>
        <p:spPr>
          <a:xfrm>
            <a:off x="1882588" y="4212845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10" name="Rechthoek 1"/>
          <p:cNvSpPr/>
          <p:nvPr/>
        </p:nvSpPr>
        <p:spPr>
          <a:xfrm>
            <a:off x="3166624" y="3387350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11" name="Rechthoek 1"/>
          <p:cNvSpPr/>
          <p:nvPr/>
        </p:nvSpPr>
        <p:spPr>
          <a:xfrm>
            <a:off x="3166623" y="2864118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12" name="Rechthoek 1"/>
          <p:cNvSpPr/>
          <p:nvPr/>
        </p:nvSpPr>
        <p:spPr>
          <a:xfrm>
            <a:off x="1316609" y="4212844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13" name="Rechthoek 1"/>
          <p:cNvSpPr/>
          <p:nvPr/>
        </p:nvSpPr>
        <p:spPr>
          <a:xfrm>
            <a:off x="5106816" y="3249998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14" name="Rechthoek 1"/>
          <p:cNvSpPr/>
          <p:nvPr/>
        </p:nvSpPr>
        <p:spPr>
          <a:xfrm>
            <a:off x="5086672" y="2723077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15" name="Rechthoek 1"/>
          <p:cNvSpPr/>
          <p:nvPr/>
        </p:nvSpPr>
        <p:spPr>
          <a:xfrm>
            <a:off x="5671234" y="2715276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16" name="Tekstvak 87"/>
          <p:cNvSpPr txBox="1"/>
          <p:nvPr/>
        </p:nvSpPr>
        <p:spPr>
          <a:xfrm>
            <a:off x="1187710" y="1651188"/>
            <a:ext cx="819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C00000"/>
                </a:solidFill>
              </a:rPr>
              <a:t>We starten met het minste, het goedkoopste, </a:t>
            </a:r>
          </a:p>
          <a:p>
            <a:r>
              <a:rPr lang="nl-BE" b="1" dirty="0">
                <a:solidFill>
                  <a:srgbClr val="C00000"/>
                </a:solidFill>
              </a:rPr>
              <a:t>het kleinste ...</a:t>
            </a:r>
          </a:p>
        </p:txBody>
      </p:sp>
      <p:sp>
        <p:nvSpPr>
          <p:cNvPr id="17" name="Tekstvak 87"/>
          <p:cNvSpPr txBox="1"/>
          <p:nvPr/>
        </p:nvSpPr>
        <p:spPr>
          <a:xfrm>
            <a:off x="1677483" y="5951089"/>
            <a:ext cx="7058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Antwoord: </a:t>
            </a:r>
            <a:r>
              <a:rPr lang="nl-BE" dirty="0"/>
              <a:t>De gsm van Marthe kost € 73 en de gsm van Minne kost € 77.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10845" y="2239200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u="sng" dirty="0"/>
              <a:t>schema</a:t>
            </a:r>
            <a:endParaRPr lang="en-GB" u="sng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600265"/>
              </p:ext>
            </p:extLst>
          </p:nvPr>
        </p:nvGraphicFramePr>
        <p:xfrm>
          <a:off x="1160549" y="2784163"/>
          <a:ext cx="32766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0406">
                <a:tc>
                  <a:txBody>
                    <a:bodyPr/>
                    <a:lstStyle/>
                    <a:p>
                      <a:endParaRPr lang="nl-BE" dirty="0"/>
                    </a:p>
                    <a:p>
                      <a:r>
                        <a:rPr lang="nl-BE" dirty="0"/>
                        <a:t>150</a:t>
                      </a:r>
                    </a:p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Marthe</a:t>
                      </a:r>
                    </a:p>
                    <a:p>
                      <a:endParaRPr lang="nl-BE" dirty="0"/>
                    </a:p>
                    <a:p>
                      <a:r>
                        <a:rPr lang="nl-BE" dirty="0"/>
                        <a:t>Minne            + 4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1210845" y="4176643"/>
            <a:ext cx="2119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/>
              <a:t>     +        + 4 = 150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58628" y="2239200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u="sng" dirty="0"/>
              <a:t>bewerking</a:t>
            </a:r>
            <a:endParaRPr lang="en-GB" u="sng" dirty="0"/>
          </a:p>
        </p:txBody>
      </p:sp>
      <p:sp>
        <p:nvSpPr>
          <p:cNvPr id="22" name="Rectangle 21"/>
          <p:cNvSpPr/>
          <p:nvPr/>
        </p:nvSpPr>
        <p:spPr>
          <a:xfrm>
            <a:off x="5284222" y="2675761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 +       = 150 – 4 = 146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5355318" y="3202682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= 146 : 2 = 73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5038829" y="3676813"/>
            <a:ext cx="2162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/>
              <a:t>Marthe: 73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8017" y="4061504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Minne: 73 + 4 = 77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5000242" y="4487546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u="sng" dirty="0"/>
              <a:t>controle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958628" y="4915307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77 + 73 = 150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4976152" y="5314344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77 – 4 = 73</a:t>
            </a:r>
            <a:endParaRPr lang="en-GB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1192766-BECE-4661-8224-5E91C4DA0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233" y="0"/>
            <a:ext cx="2528767" cy="221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2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ontent Placeholder 2"/>
          <p:cNvSpPr>
            <a:spLocks noGrp="1"/>
          </p:cNvSpPr>
          <p:nvPr>
            <p:ph sz="quarter" idx="1"/>
          </p:nvPr>
        </p:nvSpPr>
        <p:spPr>
          <a:xfrm>
            <a:off x="308308" y="1125330"/>
            <a:ext cx="7901838" cy="16665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2800" dirty="0"/>
              <a:t>Pedro en Stef wegen samen 186 kg. </a:t>
            </a:r>
          </a:p>
          <a:p>
            <a:pPr marL="0" indent="0">
              <a:buNone/>
            </a:pPr>
            <a:r>
              <a:rPr lang="nl-BE" sz="2800" dirty="0"/>
              <a:t>Stef weegt 16 kg minder dan Pedro.</a:t>
            </a:r>
          </a:p>
          <a:p>
            <a:r>
              <a:rPr lang="nl-BE" sz="2800" dirty="0"/>
              <a:t>Hoeveel weegt Stef?  </a:t>
            </a:r>
          </a:p>
          <a:p>
            <a:r>
              <a:rPr lang="nl-BE" sz="2800" dirty="0"/>
              <a:t>Hoeveel weegt Pedro?  </a:t>
            </a:r>
          </a:p>
          <a:p>
            <a:pPr marL="0" indent="0">
              <a:buNone/>
            </a:pPr>
            <a:endParaRPr lang="nl-BE" sz="2800" i="1" dirty="0"/>
          </a:p>
          <a:p>
            <a:pPr marL="0" indent="0">
              <a:buNone/>
            </a:pPr>
            <a:r>
              <a:rPr lang="nl-BE" sz="2000" dirty="0"/>
              <a:t>														</a:t>
            </a:r>
          </a:p>
        </p:txBody>
      </p:sp>
      <p:sp>
        <p:nvSpPr>
          <p:cNvPr id="89" name="Tekstvak 88"/>
          <p:cNvSpPr txBox="1"/>
          <p:nvPr/>
        </p:nvSpPr>
        <p:spPr>
          <a:xfrm>
            <a:off x="2500203" y="232005"/>
            <a:ext cx="5145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>
                <a:solidFill>
                  <a:srgbClr val="0B82C6"/>
                </a:solidFill>
              </a:rPr>
              <a:t>Nog even oefenen…</a:t>
            </a:r>
          </a:p>
        </p:txBody>
      </p:sp>
      <p:sp>
        <p:nvSpPr>
          <p:cNvPr id="90" name="Tekstvak 89"/>
          <p:cNvSpPr txBox="1"/>
          <p:nvPr/>
        </p:nvSpPr>
        <p:spPr>
          <a:xfrm>
            <a:off x="1680940" y="3696129"/>
            <a:ext cx="5060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/>
              <a:t>Hoeveel wegen ze samen?</a:t>
            </a:r>
          </a:p>
        </p:txBody>
      </p:sp>
      <p:sp>
        <p:nvSpPr>
          <p:cNvPr id="91" name="Tekstvak 90"/>
          <p:cNvSpPr txBox="1"/>
          <p:nvPr/>
        </p:nvSpPr>
        <p:spPr>
          <a:xfrm>
            <a:off x="1671213" y="4462538"/>
            <a:ext cx="4680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/>
              <a:t>Wie weegt het minste?</a:t>
            </a:r>
          </a:p>
        </p:txBody>
      </p:sp>
      <p:sp>
        <p:nvSpPr>
          <p:cNvPr id="92" name="Tekstvak 91"/>
          <p:cNvSpPr txBox="1"/>
          <p:nvPr/>
        </p:nvSpPr>
        <p:spPr>
          <a:xfrm>
            <a:off x="7220291" y="3720675"/>
            <a:ext cx="1277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70C0"/>
                </a:solidFill>
              </a:rPr>
              <a:t>186 kg</a:t>
            </a:r>
          </a:p>
        </p:txBody>
      </p:sp>
      <p:sp>
        <p:nvSpPr>
          <p:cNvPr id="93" name="Tekstvak 92"/>
          <p:cNvSpPr txBox="1"/>
          <p:nvPr/>
        </p:nvSpPr>
        <p:spPr>
          <a:xfrm>
            <a:off x="7220291" y="4495951"/>
            <a:ext cx="1829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70C0"/>
                </a:solidFill>
              </a:rPr>
              <a:t>Stef</a:t>
            </a:r>
          </a:p>
        </p:txBody>
      </p:sp>
      <p:sp>
        <p:nvSpPr>
          <p:cNvPr id="94" name="Tekstvak 93"/>
          <p:cNvSpPr txBox="1"/>
          <p:nvPr/>
        </p:nvSpPr>
        <p:spPr>
          <a:xfrm>
            <a:off x="1671213" y="5228947"/>
            <a:ext cx="710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/>
              <a:t>Wie weegt het meeste?</a:t>
            </a:r>
          </a:p>
        </p:txBody>
      </p:sp>
      <p:sp>
        <p:nvSpPr>
          <p:cNvPr id="95" name="Tekstvak 94"/>
          <p:cNvSpPr txBox="1"/>
          <p:nvPr/>
        </p:nvSpPr>
        <p:spPr>
          <a:xfrm>
            <a:off x="7220291" y="5202998"/>
            <a:ext cx="1418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70C0"/>
                </a:solidFill>
              </a:rPr>
              <a:t>Pedro</a:t>
            </a:r>
          </a:p>
        </p:txBody>
      </p:sp>
      <p:sp>
        <p:nvSpPr>
          <p:cNvPr id="96" name="Tekstvak 95"/>
          <p:cNvSpPr txBox="1"/>
          <p:nvPr/>
        </p:nvSpPr>
        <p:spPr>
          <a:xfrm>
            <a:off x="363426" y="3209401"/>
            <a:ext cx="448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>
                <a:solidFill>
                  <a:srgbClr val="0B82C6"/>
                </a:solidFill>
              </a:rPr>
              <a:t>Wat weten we al?</a:t>
            </a:r>
          </a:p>
        </p:txBody>
      </p:sp>
      <p:sp>
        <p:nvSpPr>
          <p:cNvPr id="128" name="Tekstvak 127"/>
          <p:cNvSpPr txBox="1"/>
          <p:nvPr/>
        </p:nvSpPr>
        <p:spPr>
          <a:xfrm>
            <a:off x="1680941" y="5995357"/>
            <a:ext cx="710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/>
              <a:t>Hoeveel verschilt hun gewicht?</a:t>
            </a:r>
          </a:p>
        </p:txBody>
      </p:sp>
      <p:sp>
        <p:nvSpPr>
          <p:cNvPr id="129" name="Tekstvak 128"/>
          <p:cNvSpPr txBox="1"/>
          <p:nvPr/>
        </p:nvSpPr>
        <p:spPr>
          <a:xfrm>
            <a:off x="7220291" y="5995357"/>
            <a:ext cx="1748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70C0"/>
                </a:solidFill>
              </a:rPr>
              <a:t>16 kg</a:t>
            </a:r>
          </a:p>
        </p:txBody>
      </p:sp>
      <p:pic>
        <p:nvPicPr>
          <p:cNvPr id="2050" name="Picture 2" descr="\\mecfs01.infinitas.local\Group\DOORGEEF\P&amp;P\Projectbegeleiding\0_PROJECTEN\Wiskanjers\Wiskanjers 6\OPPLKITDWKA6_23405_0\Lespresentaties\Beeld\Blok 6\Illustraties\REK6_BLOK6_LES6_PPT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303" y="1171575"/>
            <a:ext cx="2133599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94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93" grpId="0"/>
      <p:bldP spid="94" grpId="0"/>
      <p:bldP spid="95" grpId="0"/>
      <p:bldP spid="96" grpId="0"/>
      <p:bldP spid="128" grpId="0"/>
      <p:bldP spid="1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86"/>
          <p:cNvSpPr txBox="1"/>
          <p:nvPr/>
        </p:nvSpPr>
        <p:spPr>
          <a:xfrm>
            <a:off x="2407588" y="274731"/>
            <a:ext cx="514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0B82C6"/>
                </a:solidFill>
              </a:rPr>
              <a:t>We lossen het vraagstuk op.</a:t>
            </a:r>
          </a:p>
        </p:txBody>
      </p:sp>
      <p:sp>
        <p:nvSpPr>
          <p:cNvPr id="6" name="Left Brace 5"/>
          <p:cNvSpPr/>
          <p:nvPr/>
        </p:nvSpPr>
        <p:spPr>
          <a:xfrm>
            <a:off x="1984754" y="2493962"/>
            <a:ext cx="180975" cy="733425"/>
          </a:xfrm>
          <a:prstGeom prst="leftBrace">
            <a:avLst/>
          </a:prstGeom>
          <a:noFill/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hoek 1"/>
          <p:cNvSpPr/>
          <p:nvPr/>
        </p:nvSpPr>
        <p:spPr>
          <a:xfrm>
            <a:off x="1955416" y="3846379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10" name="Rechthoek 1"/>
          <p:cNvSpPr/>
          <p:nvPr/>
        </p:nvSpPr>
        <p:spPr>
          <a:xfrm>
            <a:off x="3239452" y="3020884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11" name="Rechthoek 1"/>
          <p:cNvSpPr/>
          <p:nvPr/>
        </p:nvSpPr>
        <p:spPr>
          <a:xfrm>
            <a:off x="3239451" y="2497652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12" name="Rechthoek 1"/>
          <p:cNvSpPr/>
          <p:nvPr/>
        </p:nvSpPr>
        <p:spPr>
          <a:xfrm>
            <a:off x="1389437" y="3846378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13" name="Rechthoek 1"/>
          <p:cNvSpPr/>
          <p:nvPr/>
        </p:nvSpPr>
        <p:spPr>
          <a:xfrm>
            <a:off x="5179644" y="2883532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14" name="Rechthoek 1"/>
          <p:cNvSpPr/>
          <p:nvPr/>
        </p:nvSpPr>
        <p:spPr>
          <a:xfrm>
            <a:off x="5159500" y="2356611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15" name="Rechthoek 1"/>
          <p:cNvSpPr/>
          <p:nvPr/>
        </p:nvSpPr>
        <p:spPr>
          <a:xfrm>
            <a:off x="5744062" y="2348810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16" name="Tekstvak 87"/>
          <p:cNvSpPr txBox="1"/>
          <p:nvPr/>
        </p:nvSpPr>
        <p:spPr>
          <a:xfrm>
            <a:off x="1260538" y="1206268"/>
            <a:ext cx="8193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C00000"/>
                </a:solidFill>
              </a:rPr>
              <a:t>We starten met wie het minste weegt.</a:t>
            </a:r>
          </a:p>
        </p:txBody>
      </p:sp>
      <p:sp>
        <p:nvSpPr>
          <p:cNvPr id="17" name="Tekstvak 87"/>
          <p:cNvSpPr txBox="1"/>
          <p:nvPr/>
        </p:nvSpPr>
        <p:spPr>
          <a:xfrm>
            <a:off x="1750311" y="5852841"/>
            <a:ext cx="7058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Antwoord: </a:t>
            </a:r>
            <a:r>
              <a:rPr lang="nl-BE" dirty="0"/>
              <a:t>Stef weegt 85 kg en Pedro weegt 101 kg.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83673" y="1872734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u="sng" dirty="0"/>
              <a:t>schema</a:t>
            </a:r>
            <a:endParaRPr lang="en-GB" u="sng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588023"/>
              </p:ext>
            </p:extLst>
          </p:nvPr>
        </p:nvGraphicFramePr>
        <p:xfrm>
          <a:off x="1233377" y="2417697"/>
          <a:ext cx="32766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0406">
                <a:tc>
                  <a:txBody>
                    <a:bodyPr/>
                    <a:lstStyle/>
                    <a:p>
                      <a:endParaRPr lang="nl-BE" dirty="0"/>
                    </a:p>
                    <a:p>
                      <a:r>
                        <a:rPr lang="nl-BE" dirty="0"/>
                        <a:t>186</a:t>
                      </a:r>
                    </a:p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Stef</a:t>
                      </a:r>
                    </a:p>
                    <a:p>
                      <a:endParaRPr lang="nl-BE" dirty="0"/>
                    </a:p>
                    <a:p>
                      <a:r>
                        <a:rPr lang="nl-BE" dirty="0"/>
                        <a:t>Pedro              + 16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1283673" y="3810177"/>
            <a:ext cx="2850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/>
              <a:t>     +        + 16 = 186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031456" y="1872734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u="sng" dirty="0"/>
              <a:t>bewerking</a:t>
            </a:r>
            <a:endParaRPr lang="en-GB" u="sng" dirty="0"/>
          </a:p>
        </p:txBody>
      </p:sp>
      <p:sp>
        <p:nvSpPr>
          <p:cNvPr id="22" name="Rectangle 21"/>
          <p:cNvSpPr/>
          <p:nvPr/>
        </p:nvSpPr>
        <p:spPr>
          <a:xfrm>
            <a:off x="5357050" y="2309295"/>
            <a:ext cx="2576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 +       = 186 – 16 = 170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5428146" y="2836216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= 170 : 2 = 85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5111657" y="3310347"/>
            <a:ext cx="2162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/>
              <a:t>Stef: 85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00845" y="3695038"/>
            <a:ext cx="245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/>
              <a:t>Pedro: 85 + 16 = 101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5073070" y="4158493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u="sng" dirty="0"/>
              <a:t>controle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92252" y="4548841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85 + 101 = 186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5100845" y="4918173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101 – 85 = 16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A06DB0-7EB5-4BE2-9A09-0D1CF6C7B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424" y="755261"/>
            <a:ext cx="3109940" cy="10408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CECB71-FE16-40F7-AD71-AD1ABBE00585}"/>
              </a:ext>
            </a:extLst>
          </p:cNvPr>
          <p:cNvSpPr txBox="1"/>
          <p:nvPr/>
        </p:nvSpPr>
        <p:spPr>
          <a:xfrm>
            <a:off x="7933396" y="6408892"/>
            <a:ext cx="1016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EINDE</a:t>
            </a:r>
          </a:p>
        </p:txBody>
      </p:sp>
    </p:spTree>
    <p:extLst>
      <p:ext uri="{BB962C8B-B14F-4D97-AF65-F5344CB8AC3E}">
        <p14:creationId xmlns:p14="http://schemas.microsoft.com/office/powerpoint/2010/main" val="332872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3BA27D825C2140B709E5544883F447" ma:contentTypeVersion="0" ma:contentTypeDescription="Create a new document." ma:contentTypeScope="" ma:versionID="92cc0a3c7257ff949ab08bed0d642b4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390B099-98DD-482C-8D96-906928F63D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FFE3DA-9D89-4B4B-8CA3-85F5644A44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88178F41-5501-4899-A9EA-15FBE0B5C90B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321</Words>
  <Application>Microsoft Office PowerPoint</Application>
  <PresentationFormat>Diavoorstelling (4:3)</PresentationFormat>
  <Paragraphs>77</Paragraphs>
  <Slides>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7</vt:i4>
      </vt:variant>
      <vt:variant>
        <vt:lpstr>Diatitels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Aangepast ontwerp</vt:lpstr>
      <vt:lpstr>2_Aangepast ontwerp</vt:lpstr>
      <vt:lpstr>1_Aangepast ontwerp</vt:lpstr>
      <vt:lpstr>3_Aangepast ontwerp</vt:lpstr>
      <vt:lpstr>4_Aangepast ontwerp</vt:lpstr>
      <vt:lpstr>5_Aangepast ontwerp</vt:lpstr>
      <vt:lpstr>6_Aangepast ontwerp</vt:lpstr>
      <vt:lpstr>PowerPoint-presentatie</vt:lpstr>
      <vt:lpstr>Voorbeeld</vt:lpstr>
      <vt:lpstr>PowerPoint-presentatie</vt:lpstr>
      <vt:lpstr>PowerPoint-presentatie</vt:lpstr>
      <vt:lpstr>PowerPoint-presentatie</vt:lpstr>
      <vt:lpstr>PowerPoint-presentatie</vt:lpstr>
    </vt:vector>
  </TitlesOfParts>
  <Company>Impact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TE+ TE met de brug</dc:title>
  <dc:creator>Stan Gobien</dc:creator>
  <cp:lastModifiedBy>Barbara Gregoir</cp:lastModifiedBy>
  <cp:revision>791</cp:revision>
  <dcterms:created xsi:type="dcterms:W3CDTF">2008-05-06T10:46:55Z</dcterms:created>
  <dcterms:modified xsi:type="dcterms:W3CDTF">2020-04-17T11:11:18Z</dcterms:modified>
</cp:coreProperties>
</file>