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4.xml" ContentType="application/vnd.openxmlformats-officedocument.presentationml.slideLayout+xml"/>
  <Override PartName="/ppt/theme/theme6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  <p:sldMasterId id="2147483682" r:id="rId5"/>
    <p:sldMasterId id="2147483684" r:id="rId6"/>
    <p:sldMasterId id="2147483685" r:id="rId7"/>
    <p:sldMasterId id="2147483686" r:id="rId8"/>
    <p:sldMasterId id="2147483687" r:id="rId9"/>
    <p:sldMasterId id="2147483688" r:id="rId10"/>
  </p:sldMasterIdLst>
  <p:notesMasterIdLst>
    <p:notesMasterId r:id="rId17"/>
  </p:notesMasterIdLst>
  <p:handoutMasterIdLst>
    <p:handoutMasterId r:id="rId18"/>
  </p:handoutMasterIdLst>
  <p:sldIdLst>
    <p:sldId id="427" r:id="rId11"/>
    <p:sldId id="549" r:id="rId12"/>
    <p:sldId id="545" r:id="rId13"/>
    <p:sldId id="552" r:id="rId14"/>
    <p:sldId id="550" r:id="rId15"/>
    <p:sldId id="553" r:id="rId1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tandaardsectie" id="{24162D87-BB75-410B-8408-7516144E7B09}">
          <p14:sldIdLst>
            <p14:sldId id="427"/>
            <p14:sldId id="549"/>
            <p14:sldId id="545"/>
            <p14:sldId id="552"/>
            <p14:sldId id="550"/>
            <p14:sldId id="5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68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len Soors" initials="E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82C6"/>
    <a:srgbClr val="00ACD4"/>
    <a:srgbClr val="005281"/>
    <a:srgbClr val="0F87C9"/>
    <a:srgbClr val="C5E9F4"/>
    <a:srgbClr val="1EA8DC"/>
    <a:srgbClr val="454A4D"/>
    <a:srgbClr val="880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46" autoAdjust="0"/>
    <p:restoredTop sz="91032" autoAdjust="0"/>
  </p:normalViewPr>
  <p:slideViewPr>
    <p:cSldViewPr snapToGrid="0">
      <p:cViewPr varScale="1">
        <p:scale>
          <a:sx n="80" d="100"/>
          <a:sy n="80" d="100"/>
        </p:scale>
        <p:origin x="1570" y="53"/>
      </p:cViewPr>
      <p:guideLst>
        <p:guide orient="horz" pos="36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6"/>
    </p:cViewPr>
  </p:sorterViewPr>
  <p:notesViewPr>
    <p:cSldViewPr snapToGrid="0">
      <p:cViewPr varScale="1">
        <p:scale>
          <a:sx n="70" d="100"/>
          <a:sy n="70" d="100"/>
        </p:scale>
        <p:origin x="-2766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DBFAEF6-5060-4BF8-B5B3-C093E9D635E9}" type="datetimeFigureOut">
              <a:rPr lang="en-US"/>
              <a:pPr>
                <a:defRPr/>
              </a:pPr>
              <a:t>4/17/2020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FB0412D-1403-497C-8790-B7195157175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6288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CEFF6-B131-9542-956D-F568A6B327CF}" type="datetimeFigureOut">
              <a:rPr lang="nl-NL" smtClean="0"/>
              <a:pPr/>
              <a:t>17-4-2020</a:t>
            </a:fld>
            <a:endParaRPr lang="en-US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96921-848C-634E-A2BA-401645F901E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1068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96921-848C-634E-A2BA-401645F901E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843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404F-CF59-4515-B7BF-89AB0E3055CA}" type="datetimeFigureOut">
              <a:rPr lang="nl-BE" smtClean="0"/>
              <a:pPr/>
              <a:t>17-04-2020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SAMPLE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9421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411760" y="149101"/>
            <a:ext cx="6103590" cy="615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692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3261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07504" y="6356349"/>
            <a:ext cx="1152128" cy="365125"/>
          </a:xfrm>
          <a:prstGeom prst="rect">
            <a:avLst/>
          </a:prstGeom>
          <a:solidFill>
            <a:srgbClr val="0F87C9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300404F-CF59-4515-B7BF-89AB0E3055CA}" type="datetimeFigureOut">
              <a:rPr lang="nl-BE" smtClean="0"/>
              <a:pPr/>
              <a:t>17-04-2020</a:t>
            </a:fld>
            <a:endParaRPr lang="nl-BE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3200638"/>
            <a:ext cx="3086100" cy="4859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F87C9"/>
                </a:solidFill>
              </a:defRPr>
            </a:lvl1pPr>
          </a:lstStyle>
          <a:p>
            <a:r>
              <a:rPr lang="nl-BE" dirty="0"/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206835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923928" y="1628800"/>
            <a:ext cx="4447406" cy="121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9471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411760" y="149101"/>
            <a:ext cx="6103590" cy="615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692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8551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9AC104D-B85C-48C9-AC3F-2D61DB042708}" type="datetimeFigureOut">
              <a:rPr lang="nl-BE" smtClean="0"/>
              <a:pPr/>
              <a:t>17-04-2020</a:t>
            </a:fld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F18723AB-2E95-466D-AA2D-3F70A83B478D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04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07504" y="6356349"/>
            <a:ext cx="1063030" cy="365125"/>
          </a:xfrm>
          <a:prstGeom prst="rect">
            <a:avLst/>
          </a:prstGeom>
          <a:solidFill>
            <a:srgbClr val="0F87C9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300404F-CF59-4515-B7BF-89AB0E3055CA}" type="datetimeFigureOut">
              <a:rPr lang="nl-BE" smtClean="0"/>
              <a:pPr/>
              <a:t>17-04-2020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340610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6893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07504" y="6356349"/>
            <a:ext cx="1152128" cy="365125"/>
          </a:xfrm>
          <a:prstGeom prst="rect">
            <a:avLst/>
          </a:prstGeom>
          <a:solidFill>
            <a:srgbClr val="0F87C9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300404F-CF59-4515-B7BF-89AB0E3055CA}" type="datetimeFigureOut">
              <a:rPr lang="nl-BE" smtClean="0"/>
              <a:pPr/>
              <a:t>17-04-2020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3200638"/>
            <a:ext cx="3086100" cy="4859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F87C9"/>
                </a:solidFill>
              </a:defRPr>
            </a:lvl1pPr>
          </a:lstStyle>
          <a:p>
            <a:r>
              <a:rPr lang="nl-BE" dirty="0"/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177190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07504" y="6356349"/>
            <a:ext cx="1063030" cy="365125"/>
          </a:xfrm>
          <a:prstGeom prst="rect">
            <a:avLst/>
          </a:prstGeom>
          <a:solidFill>
            <a:srgbClr val="0F87C9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300404F-CF59-4515-B7BF-89AB0E3055CA}" type="datetimeFigureOut">
              <a:rPr lang="nl-BE" smtClean="0"/>
              <a:pPr/>
              <a:t>17-04-2020</a:t>
            </a:fld>
            <a:endParaRPr lang="nl-BE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51630621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" y="1"/>
            <a:ext cx="9143999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9805" y="256490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7184326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F87C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411760" y="149101"/>
            <a:ext cx="6103590" cy="615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484784"/>
            <a:ext cx="7886700" cy="4692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8242486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F87C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923928" y="1628800"/>
            <a:ext cx="4447406" cy="121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9607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F87C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jdelijke aanduiding voor titel 1"/>
          <p:cNvSpPr>
            <a:spLocks noGrp="1"/>
          </p:cNvSpPr>
          <p:nvPr>
            <p:ph type="title"/>
          </p:nvPr>
        </p:nvSpPr>
        <p:spPr>
          <a:xfrm>
            <a:off x="2411760" y="149101"/>
            <a:ext cx="6103590" cy="615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484784"/>
            <a:ext cx="7886700" cy="4692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32252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0F87C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4288779" y="1236058"/>
            <a:ext cx="4855221" cy="438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F87C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nl-BE" sz="3200" b="1" dirty="0">
                <a:solidFill>
                  <a:schemeClr val="tx1"/>
                </a:solidFill>
              </a:rPr>
              <a:t>Ongelijke verdeling (3)</a:t>
            </a:r>
          </a:p>
          <a:p>
            <a:pPr algn="ctr" fontAlgn="auto">
              <a:spcAft>
                <a:spcPts val="0"/>
              </a:spcAft>
            </a:pPr>
            <a:r>
              <a:rPr lang="nl-BE" sz="3200" b="1" dirty="0">
                <a:solidFill>
                  <a:schemeClr val="tx1"/>
                </a:solidFill>
              </a:rPr>
              <a:t>Het ene deel is gegeven als een stambreuk van het andere</a:t>
            </a:r>
          </a:p>
          <a:p>
            <a:pPr algn="ctr" fontAlgn="auto">
              <a:spcAft>
                <a:spcPts val="0"/>
              </a:spcAft>
            </a:pPr>
            <a:endParaRPr lang="nl-BE" sz="3200" b="1" dirty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</a:pPr>
            <a:r>
              <a:rPr lang="nl-BE" sz="3200" b="1" dirty="0">
                <a:solidFill>
                  <a:schemeClr val="tx1"/>
                </a:solidFill>
              </a:rPr>
              <a:t>Blok 6 – les 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2E7CD7-27B1-4732-BF0D-E36FF17A2BE6}"/>
              </a:ext>
            </a:extLst>
          </p:cNvPr>
          <p:cNvSpPr txBox="1"/>
          <p:nvPr/>
        </p:nvSpPr>
        <p:spPr>
          <a:xfrm>
            <a:off x="760651" y="5599688"/>
            <a:ext cx="1812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6</a:t>
            </a:r>
            <a:r>
              <a:rPr lang="nl-BE" b="1" baseline="30000" dirty="0"/>
              <a:t>e</a:t>
            </a:r>
            <a:r>
              <a:rPr lang="nl-BE" b="1" dirty="0"/>
              <a:t> leerjaar</a:t>
            </a:r>
          </a:p>
        </p:txBody>
      </p:sp>
    </p:spTree>
    <p:extLst>
      <p:ext uri="{BB962C8B-B14F-4D97-AF65-F5344CB8AC3E}">
        <p14:creationId xmlns:p14="http://schemas.microsoft.com/office/powerpoint/2010/main" val="1626777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Voorbeeld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/>
              <p:cNvSpPr txBox="1"/>
              <p:nvPr/>
            </p:nvSpPr>
            <p:spPr>
              <a:xfrm>
                <a:off x="551330" y="1408165"/>
                <a:ext cx="5674658" cy="2170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800" dirty="0"/>
                  <a:t>Lut en </a:t>
                </a:r>
                <a:r>
                  <a:rPr lang="nl-BE" sz="2800" dirty="0" err="1"/>
                  <a:t>Frie</a:t>
                </a:r>
                <a:r>
                  <a:rPr lang="nl-BE" sz="2800" dirty="0"/>
                  <a:t> sparen postzegels.</a:t>
                </a:r>
              </a:p>
              <a:p>
                <a:r>
                  <a:rPr lang="nl-BE" sz="2800" dirty="0"/>
                  <a:t>Samen hebben ze er 640. </a:t>
                </a:r>
              </a:p>
              <a:p>
                <a:r>
                  <a:rPr lang="nl-BE" sz="2800" dirty="0"/>
                  <a:t>Lut heeft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BE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sz="3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BE" sz="36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nl-BE" sz="2800" dirty="0"/>
                  <a:t> van het aantal postzegels van </a:t>
                </a:r>
                <a:r>
                  <a:rPr lang="nl-BE" sz="2800" dirty="0" err="1"/>
                  <a:t>Frie</a:t>
                </a:r>
                <a:r>
                  <a:rPr lang="nl-BE" sz="2800" dirty="0"/>
                  <a:t>.</a:t>
                </a:r>
              </a:p>
            </p:txBody>
          </p:sp>
        </mc:Choice>
        <mc:Fallback xmlns="">
          <p:sp>
            <p:nvSpPr>
              <p:cNvPr id="6" name="Tekstvak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30" y="1408165"/>
                <a:ext cx="5674658" cy="2170146"/>
              </a:xfrm>
              <a:prstGeom prst="rect">
                <a:avLst/>
              </a:prstGeom>
              <a:blipFill rotWithShape="1">
                <a:blip r:embed="rId2"/>
                <a:stretch>
                  <a:fillRect l="-2148" t="-2809" b="-67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\\mecfs01.infinitas.local\Group\DOORGEEF\P&amp;P\Projectbegeleiding\0_PROJECTEN\Wiskanjers\Wiskanjers 6\OPPLKITDWKA6_23405_0\Lespresentaties\Beeld\Blok 6\Illustraties\REK6_BLOK6_LES8_PPT_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023" y="1185931"/>
            <a:ext cx="3390377" cy="2614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1330" y="3578311"/>
            <a:ext cx="6750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/>
              <a:t>Hoeveel postzegels hebben ze elk?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75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kstvak 85"/>
          <p:cNvSpPr txBox="1"/>
          <p:nvPr/>
        </p:nvSpPr>
        <p:spPr>
          <a:xfrm>
            <a:off x="2688336" y="274320"/>
            <a:ext cx="448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>
                <a:solidFill>
                  <a:srgbClr val="0B82C6"/>
                </a:solidFill>
              </a:rPr>
              <a:t>Wat weten we al?</a:t>
            </a:r>
          </a:p>
        </p:txBody>
      </p:sp>
      <p:sp>
        <p:nvSpPr>
          <p:cNvPr id="87" name="Tekstvak 86"/>
          <p:cNvSpPr txBox="1"/>
          <p:nvPr/>
        </p:nvSpPr>
        <p:spPr>
          <a:xfrm>
            <a:off x="640080" y="1152144"/>
            <a:ext cx="8193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/>
              <a:t>Hoeveel postzegels hebben ze samen?</a:t>
            </a:r>
          </a:p>
        </p:txBody>
      </p:sp>
      <p:sp>
        <p:nvSpPr>
          <p:cNvPr id="88" name="Tekstvak 87"/>
          <p:cNvSpPr txBox="1"/>
          <p:nvPr/>
        </p:nvSpPr>
        <p:spPr>
          <a:xfrm>
            <a:off x="640080" y="2496312"/>
            <a:ext cx="8193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/>
              <a:t>Wie heeft de minste postzegels?</a:t>
            </a:r>
          </a:p>
        </p:txBody>
      </p:sp>
      <p:sp>
        <p:nvSpPr>
          <p:cNvPr id="89" name="Tekstvak 88"/>
          <p:cNvSpPr txBox="1"/>
          <p:nvPr/>
        </p:nvSpPr>
        <p:spPr>
          <a:xfrm>
            <a:off x="2029968" y="1837944"/>
            <a:ext cx="2194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0070C0"/>
                </a:solidFill>
              </a:rPr>
              <a:t>640</a:t>
            </a:r>
          </a:p>
        </p:txBody>
      </p:sp>
      <p:sp>
        <p:nvSpPr>
          <p:cNvPr id="90" name="Tekstvak 89"/>
          <p:cNvSpPr txBox="1"/>
          <p:nvPr/>
        </p:nvSpPr>
        <p:spPr>
          <a:xfrm>
            <a:off x="2071116" y="3118104"/>
            <a:ext cx="500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0070C0"/>
                </a:solidFill>
              </a:rPr>
              <a:t>Lut</a:t>
            </a:r>
          </a:p>
        </p:txBody>
      </p:sp>
      <p:sp>
        <p:nvSpPr>
          <p:cNvPr id="91" name="Tekstvak 90"/>
          <p:cNvSpPr txBox="1"/>
          <p:nvPr/>
        </p:nvSpPr>
        <p:spPr>
          <a:xfrm>
            <a:off x="640080" y="3840480"/>
            <a:ext cx="7104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/>
              <a:t>Wie heeft de meeste postzegels?</a:t>
            </a:r>
          </a:p>
        </p:txBody>
      </p:sp>
      <p:sp>
        <p:nvSpPr>
          <p:cNvPr id="92" name="Tekstvak 91"/>
          <p:cNvSpPr txBox="1"/>
          <p:nvPr/>
        </p:nvSpPr>
        <p:spPr>
          <a:xfrm>
            <a:off x="2071116" y="4562856"/>
            <a:ext cx="500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err="1">
                <a:solidFill>
                  <a:srgbClr val="0070C0"/>
                </a:solidFill>
              </a:rPr>
              <a:t>Frie</a:t>
            </a:r>
            <a:endParaRPr lang="nl-BE" sz="2800" dirty="0">
              <a:solidFill>
                <a:srgbClr val="0070C0"/>
              </a:solidFill>
            </a:endParaRPr>
          </a:p>
        </p:txBody>
      </p:sp>
      <p:sp>
        <p:nvSpPr>
          <p:cNvPr id="93" name="Tekstvak 92"/>
          <p:cNvSpPr txBox="1"/>
          <p:nvPr/>
        </p:nvSpPr>
        <p:spPr>
          <a:xfrm>
            <a:off x="2039112" y="5330952"/>
            <a:ext cx="7104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/>
              <a:t>Hoe is de verhouding van de verdeling?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kstvak 93"/>
              <p:cNvSpPr txBox="1"/>
              <p:nvPr/>
            </p:nvSpPr>
            <p:spPr>
              <a:xfrm>
                <a:off x="1988820" y="5995237"/>
                <a:ext cx="5001768" cy="877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800" dirty="0">
                    <a:solidFill>
                      <a:srgbClr val="0070C0"/>
                    </a:solidFill>
                  </a:rPr>
                  <a:t>Lut heeft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BE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sz="3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BE" sz="3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nl-BE" sz="2800" dirty="0">
                    <a:solidFill>
                      <a:srgbClr val="0070C0"/>
                    </a:solidFill>
                  </a:rPr>
                  <a:t> van </a:t>
                </a:r>
                <a:r>
                  <a:rPr lang="nl-BE" sz="2800" dirty="0" err="1">
                    <a:solidFill>
                      <a:srgbClr val="0070C0"/>
                    </a:solidFill>
                  </a:rPr>
                  <a:t>Frie</a:t>
                </a:r>
                <a:r>
                  <a:rPr lang="nl-BE" sz="2800" dirty="0">
                    <a:solidFill>
                      <a:srgbClr val="0070C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94" name="Tekstvak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820" y="5995237"/>
                <a:ext cx="5001768" cy="87748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436" b="-6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353ED7A5-D2CE-4E73-8E3D-F0A78BBBB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101" y="0"/>
            <a:ext cx="2857899" cy="1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0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86"/>
          <p:cNvSpPr txBox="1"/>
          <p:nvPr/>
        </p:nvSpPr>
        <p:spPr>
          <a:xfrm>
            <a:off x="2346453" y="249522"/>
            <a:ext cx="5145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rgbClr val="0B82C6"/>
                </a:solidFill>
              </a:rPr>
              <a:t>We lossen het vraagstuk op.</a:t>
            </a:r>
          </a:p>
        </p:txBody>
      </p:sp>
      <p:sp>
        <p:nvSpPr>
          <p:cNvPr id="6" name="Left Brace 5"/>
          <p:cNvSpPr/>
          <p:nvPr/>
        </p:nvSpPr>
        <p:spPr>
          <a:xfrm>
            <a:off x="1984754" y="2493962"/>
            <a:ext cx="180975" cy="733425"/>
          </a:xfrm>
          <a:prstGeom prst="leftBrace">
            <a:avLst/>
          </a:prstGeom>
          <a:noFill/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hthoek 1"/>
          <p:cNvSpPr/>
          <p:nvPr/>
        </p:nvSpPr>
        <p:spPr>
          <a:xfrm>
            <a:off x="1955416" y="3846379"/>
            <a:ext cx="239649" cy="274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b="1"/>
          </a:p>
        </p:txBody>
      </p:sp>
      <p:sp>
        <p:nvSpPr>
          <p:cNvPr id="10" name="Rechthoek 1"/>
          <p:cNvSpPr/>
          <p:nvPr/>
        </p:nvSpPr>
        <p:spPr>
          <a:xfrm>
            <a:off x="2876380" y="3005612"/>
            <a:ext cx="239649" cy="274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b="1"/>
          </a:p>
        </p:txBody>
      </p:sp>
      <p:sp>
        <p:nvSpPr>
          <p:cNvPr id="11" name="Rechthoek 1"/>
          <p:cNvSpPr/>
          <p:nvPr/>
        </p:nvSpPr>
        <p:spPr>
          <a:xfrm>
            <a:off x="2876380" y="2403926"/>
            <a:ext cx="239649" cy="274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b="1"/>
          </a:p>
        </p:txBody>
      </p:sp>
      <p:sp>
        <p:nvSpPr>
          <p:cNvPr id="12" name="Rechthoek 1"/>
          <p:cNvSpPr/>
          <p:nvPr/>
        </p:nvSpPr>
        <p:spPr>
          <a:xfrm>
            <a:off x="1389437" y="3846378"/>
            <a:ext cx="239649" cy="274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b="1"/>
          </a:p>
        </p:txBody>
      </p:sp>
      <p:sp>
        <p:nvSpPr>
          <p:cNvPr id="13" name="Rechthoek 1"/>
          <p:cNvSpPr/>
          <p:nvPr/>
        </p:nvSpPr>
        <p:spPr>
          <a:xfrm>
            <a:off x="5140511" y="2403926"/>
            <a:ext cx="239649" cy="274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b="1"/>
          </a:p>
        </p:txBody>
      </p:sp>
      <p:sp>
        <p:nvSpPr>
          <p:cNvPr id="16" name="Tekstvak 87"/>
          <p:cNvSpPr txBox="1"/>
          <p:nvPr/>
        </p:nvSpPr>
        <p:spPr>
          <a:xfrm>
            <a:off x="1260538" y="1206268"/>
            <a:ext cx="8193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C00000"/>
                </a:solidFill>
              </a:rPr>
              <a:t>We starten met wie het minste heeft.</a:t>
            </a:r>
          </a:p>
        </p:txBody>
      </p:sp>
      <p:sp>
        <p:nvSpPr>
          <p:cNvPr id="17" name="Tekstvak 87"/>
          <p:cNvSpPr txBox="1"/>
          <p:nvPr/>
        </p:nvSpPr>
        <p:spPr>
          <a:xfrm>
            <a:off x="1731322" y="5676189"/>
            <a:ext cx="7058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Antwoord: </a:t>
            </a:r>
            <a:r>
              <a:rPr lang="nl-BE" dirty="0"/>
              <a:t>Lut heeft 160 postzegels en </a:t>
            </a:r>
            <a:r>
              <a:rPr lang="nl-BE" dirty="0" err="1"/>
              <a:t>Frie</a:t>
            </a:r>
            <a:r>
              <a:rPr lang="nl-BE" dirty="0"/>
              <a:t> heeft er 480.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83673" y="1872734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u="sng" dirty="0"/>
              <a:t>schema</a:t>
            </a:r>
            <a:endParaRPr lang="en-GB" u="sng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00927"/>
              </p:ext>
            </p:extLst>
          </p:nvPr>
        </p:nvGraphicFramePr>
        <p:xfrm>
          <a:off x="1207138" y="2403474"/>
          <a:ext cx="32766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0406">
                <a:tc>
                  <a:txBody>
                    <a:bodyPr/>
                    <a:lstStyle/>
                    <a:p>
                      <a:endParaRPr lang="nl-BE" dirty="0"/>
                    </a:p>
                    <a:p>
                      <a:r>
                        <a:rPr lang="nl-BE" dirty="0"/>
                        <a:t>640</a:t>
                      </a:r>
                    </a:p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Lut</a:t>
                      </a:r>
                    </a:p>
                    <a:p>
                      <a:endParaRPr lang="nl-BE" dirty="0"/>
                    </a:p>
                    <a:p>
                      <a:r>
                        <a:rPr lang="nl-BE" dirty="0" err="1"/>
                        <a:t>Frie</a:t>
                      </a:r>
                      <a:r>
                        <a:rPr lang="nl-BE" dirty="0"/>
                        <a:t>                  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1260538" y="3815522"/>
            <a:ext cx="3113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/>
              <a:t>     +        +       +        = 640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031456" y="1872734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u="sng" dirty="0"/>
              <a:t>bewerking</a:t>
            </a:r>
            <a:endParaRPr lang="en-GB" u="sng" dirty="0"/>
          </a:p>
        </p:txBody>
      </p:sp>
      <p:sp>
        <p:nvSpPr>
          <p:cNvPr id="23" name="Rectangle 22"/>
          <p:cNvSpPr/>
          <p:nvPr/>
        </p:nvSpPr>
        <p:spPr>
          <a:xfrm>
            <a:off x="5389013" y="2356610"/>
            <a:ext cx="2020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/>
              <a:t>= 640 : 4 = 160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5073070" y="3018286"/>
            <a:ext cx="2162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/>
              <a:t>Lut: 160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62258" y="3402977"/>
            <a:ext cx="25836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 err="1"/>
              <a:t>Frie</a:t>
            </a:r>
            <a:r>
              <a:rPr lang="nl-BE" dirty="0"/>
              <a:t>: 3 × 160 = 480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5034483" y="4070461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u="sng" dirty="0"/>
              <a:t>controle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992869" y="4498222"/>
            <a:ext cx="19861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/>
              <a:t>160 + 480 = 640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010392" y="4897259"/>
                <a:ext cx="1968631" cy="615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BE" sz="24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/>
                  <a:t> van 480 = 160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392" y="4897259"/>
                <a:ext cx="1968631" cy="61574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hthoek 1"/>
          <p:cNvSpPr/>
          <p:nvPr/>
        </p:nvSpPr>
        <p:spPr>
          <a:xfrm>
            <a:off x="3230080" y="3005611"/>
            <a:ext cx="239649" cy="274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b="1"/>
          </a:p>
        </p:txBody>
      </p:sp>
      <p:sp>
        <p:nvSpPr>
          <p:cNvPr id="30" name="Rechthoek 1"/>
          <p:cNvSpPr/>
          <p:nvPr/>
        </p:nvSpPr>
        <p:spPr>
          <a:xfrm>
            <a:off x="3580109" y="3005610"/>
            <a:ext cx="239649" cy="274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b="1"/>
          </a:p>
        </p:txBody>
      </p:sp>
      <p:sp>
        <p:nvSpPr>
          <p:cNvPr id="31" name="Rechthoek 1"/>
          <p:cNvSpPr/>
          <p:nvPr/>
        </p:nvSpPr>
        <p:spPr>
          <a:xfrm>
            <a:off x="2500202" y="3828969"/>
            <a:ext cx="239649" cy="274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b="1"/>
          </a:p>
        </p:txBody>
      </p:sp>
      <p:sp>
        <p:nvSpPr>
          <p:cNvPr id="32" name="Rechthoek 1"/>
          <p:cNvSpPr/>
          <p:nvPr/>
        </p:nvSpPr>
        <p:spPr>
          <a:xfrm>
            <a:off x="3100507" y="3815522"/>
            <a:ext cx="239649" cy="274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b="1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F9E1DEE-A1EF-4C6A-A353-F5BF418FB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101" y="693717"/>
            <a:ext cx="2857899" cy="1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/>
      <p:bldP spid="18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1008" y="171975"/>
            <a:ext cx="5176817" cy="615603"/>
          </a:xfrm>
        </p:spPr>
        <p:txBody>
          <a:bodyPr>
            <a:normAutofit/>
          </a:bodyPr>
          <a:lstStyle/>
          <a:p>
            <a:r>
              <a:rPr lang="nl-BE" b="1" dirty="0"/>
              <a:t>Nog even oefenen…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/>
              <p:cNvSpPr txBox="1"/>
              <p:nvPr/>
            </p:nvSpPr>
            <p:spPr>
              <a:xfrm>
                <a:off x="469374" y="1146604"/>
                <a:ext cx="8238084" cy="1528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400" dirty="0"/>
                  <a:t>Mama en papa hebben nu samen 84 euro in hun portefeuille. Mama heeft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BE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sz="3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BE" sz="32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nl-BE" sz="2400" dirty="0"/>
                  <a:t> meer dan papa.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BE" sz="2400" dirty="0"/>
                  <a:t>Hoeveel geld hebben ze elk apart?</a:t>
                </a:r>
              </a:p>
            </p:txBody>
          </p:sp>
        </mc:Choice>
        <mc:Fallback xmlns="">
          <p:sp>
            <p:nvSpPr>
              <p:cNvPr id="6" name="Tekstvak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74" y="1146604"/>
                <a:ext cx="8238084" cy="152888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184" t="-2789" b="-83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kstvak 11"/>
          <p:cNvSpPr txBox="1"/>
          <p:nvPr/>
        </p:nvSpPr>
        <p:spPr>
          <a:xfrm>
            <a:off x="1574275" y="3269363"/>
            <a:ext cx="641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Hoeveel geld hebben ze samen?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586671" y="3851323"/>
            <a:ext cx="4680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Wie heeft het minste geld?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849503" y="3297643"/>
            <a:ext cx="1277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srgbClr val="0070C0"/>
                </a:solidFill>
              </a:rPr>
              <a:t>84 euro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877783" y="3851323"/>
            <a:ext cx="182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srgbClr val="0070C0"/>
                </a:solidFill>
              </a:rPr>
              <a:t>papa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1566432" y="4434535"/>
            <a:ext cx="7104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Wie heeft het meeste?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6849503" y="4434535"/>
            <a:ext cx="2131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srgbClr val="0070C0"/>
                </a:solidFill>
              </a:rPr>
              <a:t>mama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469374" y="2702775"/>
            <a:ext cx="448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>
                <a:solidFill>
                  <a:srgbClr val="0B82C6"/>
                </a:solidFill>
              </a:rPr>
              <a:t>Wat weten we al?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1586973" y="5012410"/>
            <a:ext cx="7104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Hoeveel bedraagt het verschil?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vak 19"/>
              <p:cNvSpPr txBox="1"/>
              <p:nvPr/>
            </p:nvSpPr>
            <p:spPr>
              <a:xfrm>
                <a:off x="1586973" y="5441484"/>
                <a:ext cx="7557027" cy="1488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400" dirty="0">
                    <a:solidFill>
                      <a:srgbClr val="0070C0"/>
                    </a:solidFill>
                  </a:rPr>
                  <a:t>Mama heeft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BE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BE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nl-BE" sz="2400" dirty="0">
                    <a:solidFill>
                      <a:srgbClr val="0070C0"/>
                    </a:solidFill>
                  </a:rPr>
                  <a:t> meer dan papa. Dus als papa 3 euro heeft, dan heeft mama 4 euro, want 4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BE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sz="3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BE" sz="3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nl-BE" sz="2400" dirty="0">
                    <a:solidFill>
                      <a:srgbClr val="0070C0"/>
                    </a:solidFill>
                  </a:rPr>
                  <a:t> meer dan 3.</a:t>
                </a:r>
              </a:p>
            </p:txBody>
          </p:sp>
        </mc:Choice>
        <mc:Fallback xmlns="">
          <p:sp>
            <p:nvSpPr>
              <p:cNvPr id="20" name="Tekstvak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973" y="5441484"/>
                <a:ext cx="7557027" cy="1488100"/>
              </a:xfrm>
              <a:prstGeom prst="rect">
                <a:avLst/>
              </a:prstGeom>
              <a:blipFill rotWithShape="1">
                <a:blip r:embed="rId3"/>
                <a:stretch>
                  <a:fillRect l="-1210" r="-8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843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86"/>
          <p:cNvSpPr txBox="1"/>
          <p:nvPr/>
        </p:nvSpPr>
        <p:spPr>
          <a:xfrm>
            <a:off x="2338361" y="290437"/>
            <a:ext cx="5145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rgbClr val="0B82C6"/>
                </a:solidFill>
              </a:rPr>
              <a:t>We lossen het vraagstuk op.</a:t>
            </a:r>
          </a:p>
        </p:txBody>
      </p:sp>
      <p:sp>
        <p:nvSpPr>
          <p:cNvPr id="6" name="Left Brace 5"/>
          <p:cNvSpPr/>
          <p:nvPr/>
        </p:nvSpPr>
        <p:spPr>
          <a:xfrm>
            <a:off x="1984754" y="2493962"/>
            <a:ext cx="180975" cy="733425"/>
          </a:xfrm>
          <a:prstGeom prst="leftBrace">
            <a:avLst/>
          </a:prstGeom>
          <a:noFill/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hthoek 1"/>
          <p:cNvSpPr/>
          <p:nvPr/>
        </p:nvSpPr>
        <p:spPr>
          <a:xfrm>
            <a:off x="1955416" y="3846379"/>
            <a:ext cx="239649" cy="274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b="1"/>
          </a:p>
        </p:txBody>
      </p:sp>
      <p:sp>
        <p:nvSpPr>
          <p:cNvPr id="10" name="Rechthoek 1"/>
          <p:cNvSpPr/>
          <p:nvPr/>
        </p:nvSpPr>
        <p:spPr>
          <a:xfrm>
            <a:off x="2876380" y="3005612"/>
            <a:ext cx="239649" cy="274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b="1"/>
          </a:p>
        </p:txBody>
      </p:sp>
      <p:sp>
        <p:nvSpPr>
          <p:cNvPr id="11" name="Rechthoek 1"/>
          <p:cNvSpPr/>
          <p:nvPr/>
        </p:nvSpPr>
        <p:spPr>
          <a:xfrm>
            <a:off x="2876380" y="2403926"/>
            <a:ext cx="239649" cy="274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b="1"/>
          </a:p>
        </p:txBody>
      </p:sp>
      <p:sp>
        <p:nvSpPr>
          <p:cNvPr id="12" name="Rechthoek 1"/>
          <p:cNvSpPr/>
          <p:nvPr/>
        </p:nvSpPr>
        <p:spPr>
          <a:xfrm>
            <a:off x="1389437" y="3846378"/>
            <a:ext cx="239649" cy="274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b="1"/>
          </a:p>
        </p:txBody>
      </p:sp>
      <p:sp>
        <p:nvSpPr>
          <p:cNvPr id="13" name="Rechthoek 1"/>
          <p:cNvSpPr/>
          <p:nvPr/>
        </p:nvSpPr>
        <p:spPr>
          <a:xfrm>
            <a:off x="5140511" y="2403926"/>
            <a:ext cx="239649" cy="274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b="1"/>
          </a:p>
        </p:txBody>
      </p:sp>
      <p:sp>
        <p:nvSpPr>
          <p:cNvPr id="16" name="Tekstvak 87"/>
          <p:cNvSpPr txBox="1"/>
          <p:nvPr/>
        </p:nvSpPr>
        <p:spPr>
          <a:xfrm>
            <a:off x="1260538" y="1206268"/>
            <a:ext cx="8193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C00000"/>
                </a:solidFill>
              </a:rPr>
              <a:t>We starten met wie het minste heeft.</a:t>
            </a:r>
          </a:p>
        </p:txBody>
      </p:sp>
      <p:sp>
        <p:nvSpPr>
          <p:cNvPr id="17" name="Tekstvak 87"/>
          <p:cNvSpPr txBox="1"/>
          <p:nvPr/>
        </p:nvSpPr>
        <p:spPr>
          <a:xfrm>
            <a:off x="1722652" y="5889279"/>
            <a:ext cx="7058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Antwoord: </a:t>
            </a:r>
            <a:r>
              <a:rPr lang="nl-BE" dirty="0"/>
              <a:t>Papa heeft € 36 en mama heeft € 48.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83673" y="1872734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u="sng" dirty="0"/>
              <a:t>schema</a:t>
            </a:r>
            <a:endParaRPr lang="en-GB" u="sng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861448"/>
              </p:ext>
            </p:extLst>
          </p:nvPr>
        </p:nvGraphicFramePr>
        <p:xfrm>
          <a:off x="1178995" y="2403474"/>
          <a:ext cx="32766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0406">
                <a:tc>
                  <a:txBody>
                    <a:bodyPr/>
                    <a:lstStyle/>
                    <a:p>
                      <a:endParaRPr lang="nl-BE" dirty="0"/>
                    </a:p>
                    <a:p>
                      <a:r>
                        <a:rPr lang="nl-BE" dirty="0"/>
                        <a:t>84</a:t>
                      </a:r>
                    </a:p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papa</a:t>
                      </a:r>
                    </a:p>
                    <a:p>
                      <a:endParaRPr lang="nl-BE" dirty="0"/>
                    </a:p>
                    <a:p>
                      <a:r>
                        <a:rPr lang="nl-BE" dirty="0"/>
                        <a:t>mama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1260538" y="3851891"/>
            <a:ext cx="31135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/>
              <a:t>     +        +       +      +      + </a:t>
            </a:r>
          </a:p>
          <a:p>
            <a:endParaRPr lang="nl-BE" dirty="0"/>
          </a:p>
          <a:p>
            <a:r>
              <a:rPr lang="nl-BE" dirty="0"/>
              <a:t>     +        = 84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031456" y="1872734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u="sng" dirty="0"/>
              <a:t>bewerking</a:t>
            </a:r>
            <a:endParaRPr lang="en-GB" u="sng" dirty="0"/>
          </a:p>
        </p:txBody>
      </p:sp>
      <p:sp>
        <p:nvSpPr>
          <p:cNvPr id="23" name="Rectangle 22"/>
          <p:cNvSpPr/>
          <p:nvPr/>
        </p:nvSpPr>
        <p:spPr>
          <a:xfrm>
            <a:off x="5389013" y="2356610"/>
            <a:ext cx="2020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/>
              <a:t>= 84 : 7 = 12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5073070" y="3018286"/>
            <a:ext cx="2162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/>
              <a:t>papa: 3 × 12 = 36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62258" y="3402977"/>
            <a:ext cx="25836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/>
              <a:t>mama: 4 × 12 = 48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5034483" y="4070461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u="sng" dirty="0"/>
              <a:t>controle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992869" y="4498222"/>
            <a:ext cx="19861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/>
              <a:t>36 + 48 = 84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010392" y="4897259"/>
                <a:ext cx="3778956" cy="892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BE" sz="24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/>
                  <a:t> van 36 = 12, </a:t>
                </a:r>
                <a:r>
                  <a:rPr lang="en-GB" dirty="0" err="1"/>
                  <a:t>dus</a:t>
                </a:r>
                <a:r>
                  <a:rPr lang="en-GB" dirty="0"/>
                  <a:t> 48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BE" sz="24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meer</a:t>
                </a:r>
                <a:r>
                  <a:rPr lang="en-GB" dirty="0"/>
                  <a:t> </a:t>
                </a:r>
                <a:r>
                  <a:rPr lang="en-GB" dirty="0" err="1"/>
                  <a:t>dan</a:t>
                </a:r>
                <a:r>
                  <a:rPr lang="en-GB" dirty="0"/>
                  <a:t> 36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392" y="4897259"/>
                <a:ext cx="3778956" cy="89274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452" b="-9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hthoek 1"/>
          <p:cNvSpPr/>
          <p:nvPr/>
        </p:nvSpPr>
        <p:spPr>
          <a:xfrm>
            <a:off x="3230080" y="3005611"/>
            <a:ext cx="239649" cy="274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b="1"/>
          </a:p>
        </p:txBody>
      </p:sp>
      <p:sp>
        <p:nvSpPr>
          <p:cNvPr id="30" name="Rechthoek 1"/>
          <p:cNvSpPr/>
          <p:nvPr/>
        </p:nvSpPr>
        <p:spPr>
          <a:xfrm>
            <a:off x="3580109" y="3005610"/>
            <a:ext cx="239649" cy="274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b="1"/>
          </a:p>
        </p:txBody>
      </p:sp>
      <p:sp>
        <p:nvSpPr>
          <p:cNvPr id="31" name="Rechthoek 1"/>
          <p:cNvSpPr/>
          <p:nvPr/>
        </p:nvSpPr>
        <p:spPr>
          <a:xfrm>
            <a:off x="2500202" y="3828969"/>
            <a:ext cx="239649" cy="274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b="1"/>
          </a:p>
        </p:txBody>
      </p:sp>
      <p:sp>
        <p:nvSpPr>
          <p:cNvPr id="32" name="Rechthoek 1"/>
          <p:cNvSpPr/>
          <p:nvPr/>
        </p:nvSpPr>
        <p:spPr>
          <a:xfrm>
            <a:off x="3100507" y="3815522"/>
            <a:ext cx="239649" cy="274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b="1"/>
          </a:p>
        </p:txBody>
      </p:sp>
      <p:sp>
        <p:nvSpPr>
          <p:cNvPr id="33" name="Rechthoek 1"/>
          <p:cNvSpPr/>
          <p:nvPr/>
        </p:nvSpPr>
        <p:spPr>
          <a:xfrm>
            <a:off x="3209670" y="2403925"/>
            <a:ext cx="239649" cy="274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b="1"/>
          </a:p>
        </p:txBody>
      </p:sp>
      <p:sp>
        <p:nvSpPr>
          <p:cNvPr id="34" name="Rechthoek 1"/>
          <p:cNvSpPr/>
          <p:nvPr/>
        </p:nvSpPr>
        <p:spPr>
          <a:xfrm>
            <a:off x="3580108" y="2403926"/>
            <a:ext cx="239649" cy="274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b="1"/>
          </a:p>
        </p:txBody>
      </p:sp>
      <p:sp>
        <p:nvSpPr>
          <p:cNvPr id="35" name="Rechthoek 1"/>
          <p:cNvSpPr/>
          <p:nvPr/>
        </p:nvSpPr>
        <p:spPr>
          <a:xfrm>
            <a:off x="3938291" y="3007212"/>
            <a:ext cx="239649" cy="274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b="1"/>
          </a:p>
        </p:txBody>
      </p:sp>
      <p:sp>
        <p:nvSpPr>
          <p:cNvPr id="36" name="Rechthoek 1"/>
          <p:cNvSpPr/>
          <p:nvPr/>
        </p:nvSpPr>
        <p:spPr>
          <a:xfrm>
            <a:off x="3581695" y="3812317"/>
            <a:ext cx="239649" cy="274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b="1"/>
          </a:p>
        </p:txBody>
      </p:sp>
      <p:sp>
        <p:nvSpPr>
          <p:cNvPr id="37" name="Rechthoek 1"/>
          <p:cNvSpPr/>
          <p:nvPr/>
        </p:nvSpPr>
        <p:spPr>
          <a:xfrm>
            <a:off x="1389437" y="4360871"/>
            <a:ext cx="239649" cy="274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b="1"/>
          </a:p>
        </p:txBody>
      </p:sp>
      <p:sp>
        <p:nvSpPr>
          <p:cNvPr id="38" name="Rechthoek 1"/>
          <p:cNvSpPr/>
          <p:nvPr/>
        </p:nvSpPr>
        <p:spPr>
          <a:xfrm>
            <a:off x="1991626" y="4360871"/>
            <a:ext cx="239649" cy="274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b="1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AF7255-9CC2-43AE-B870-E421D1EDE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175" y="781807"/>
            <a:ext cx="3654825" cy="7979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B1E559-3294-4459-B7F4-F657F260B266}"/>
              </a:ext>
            </a:extLst>
          </p:cNvPr>
          <p:cNvSpPr txBox="1"/>
          <p:nvPr/>
        </p:nvSpPr>
        <p:spPr>
          <a:xfrm>
            <a:off x="7645939" y="6344156"/>
            <a:ext cx="1247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EINDE</a:t>
            </a:r>
          </a:p>
        </p:txBody>
      </p:sp>
    </p:spTree>
    <p:extLst>
      <p:ext uri="{BB962C8B-B14F-4D97-AF65-F5344CB8AC3E}">
        <p14:creationId xmlns:p14="http://schemas.microsoft.com/office/powerpoint/2010/main" val="22431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/>
      <p:bldP spid="18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theme/theme1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3BA27D825C2140B709E5544883F447" ma:contentTypeVersion="0" ma:contentTypeDescription="Create a new document." ma:contentTypeScope="" ma:versionID="92cc0a3c7257ff949ab08bed0d642b4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390B099-98DD-482C-8D96-906928F63D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FFE3DA-9D89-4B4B-8CA3-85F5644A44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88178F41-5501-4899-A9EA-15FBE0B5C90B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259</Words>
  <Application>Microsoft Office PowerPoint</Application>
  <PresentationFormat>Diavoorstelling (4:3)</PresentationFormat>
  <Paragraphs>70</Paragraphs>
  <Slides>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7</vt:i4>
      </vt:variant>
      <vt:variant>
        <vt:lpstr>Diatitels</vt:lpstr>
      </vt:variant>
      <vt:variant>
        <vt:i4>6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Aangepast ontwerp</vt:lpstr>
      <vt:lpstr>2_Aangepast ontwerp</vt:lpstr>
      <vt:lpstr>1_Aangepast ontwerp</vt:lpstr>
      <vt:lpstr>3_Aangepast ontwerp</vt:lpstr>
      <vt:lpstr>4_Aangepast ontwerp</vt:lpstr>
      <vt:lpstr>5_Aangepast ontwerp</vt:lpstr>
      <vt:lpstr>6_Aangepast ontwerp</vt:lpstr>
      <vt:lpstr>PowerPoint-presentatie</vt:lpstr>
      <vt:lpstr>Voorbeeld</vt:lpstr>
      <vt:lpstr>PowerPoint-presentatie</vt:lpstr>
      <vt:lpstr>PowerPoint-presentatie</vt:lpstr>
      <vt:lpstr>Nog even oefenen…</vt:lpstr>
      <vt:lpstr>PowerPoint-presentatie</vt:lpstr>
    </vt:vector>
  </TitlesOfParts>
  <Company>Impact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TE+ TE met de brug</dc:title>
  <dc:creator>Stan Gobien</dc:creator>
  <cp:lastModifiedBy>Barbara Gregoir</cp:lastModifiedBy>
  <cp:revision>798</cp:revision>
  <dcterms:created xsi:type="dcterms:W3CDTF">2008-05-06T10:46:55Z</dcterms:created>
  <dcterms:modified xsi:type="dcterms:W3CDTF">2020-04-17T11:17:51Z</dcterms:modified>
</cp:coreProperties>
</file>